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527" r:id="rId5"/>
    <p:sldId id="488" r:id="rId6"/>
    <p:sldId id="260" r:id="rId7"/>
    <p:sldId id="261" r:id="rId8"/>
    <p:sldId id="262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F718FA5-EDB9-3A48-9A4A-19E6C5836CF8}">
          <p14:sldIdLst>
            <p14:sldId id="256"/>
            <p14:sldId id="257"/>
            <p14:sldId id="258"/>
            <p14:sldId id="527"/>
            <p14:sldId id="488"/>
            <p14:sldId id="260"/>
            <p14:sldId id="261"/>
            <p14:sldId id="262"/>
            <p14:sldId id="263"/>
            <p14:sldId id="264"/>
            <p14:sldId id="265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243"/>
    <p:restoredTop sz="94694"/>
  </p:normalViewPr>
  <p:slideViewPr>
    <p:cSldViewPr snapToGrid="0" snapToObjects="1">
      <p:cViewPr varScale="1">
        <p:scale>
          <a:sx n="104" d="100"/>
          <a:sy n="104" d="100"/>
        </p:scale>
        <p:origin x="232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6A427-0A93-CB47-B043-796990BC0B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EE572D-0CAF-4949-BF7B-0E7A3B3CC9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7B1BFF-9534-CC41-A9B0-5C06958319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A645F-E76A-C147-BF2C-50CD6CAB0EB1}" type="datetimeFigureOut">
              <a:rPr lang="pl-PL" smtClean="0"/>
              <a:t>11.06.2019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DF33BE-2488-B54E-9717-1FA2230AF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355EDA-12E1-CD44-B19E-79BB538DF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0F92C-D38B-9B4E-9B40-396C22A9092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772446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40BDA7-A079-7B42-AB31-AC872D872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3C54E3-EE50-8E49-A1D9-CDC997C56C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9EF58C-3DA0-9741-879F-D814198998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A645F-E76A-C147-BF2C-50CD6CAB0EB1}" type="datetimeFigureOut">
              <a:rPr lang="pl-PL" smtClean="0"/>
              <a:t>11.06.2019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A20440-09C2-3643-96F1-86408F5CB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EC0394-31C3-5644-915A-3D55363EC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0F92C-D38B-9B4E-9B40-396C22A9092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544905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B0B269-D75B-3B4D-85E1-8E164A9C71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AB473E-E3B3-0A4E-A531-C7265378A2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F39685-559B-7E47-A199-C36B432479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A645F-E76A-C147-BF2C-50CD6CAB0EB1}" type="datetimeFigureOut">
              <a:rPr lang="pl-PL" smtClean="0"/>
              <a:t>11.06.2019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D3B8D8-4E49-7B4A-9A57-A22C05B322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6D2D2B-1934-9E41-B048-CDE65F1134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0F92C-D38B-9B4E-9B40-396C22A9092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1195445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7F9E5-028D-4648-A379-F26CB9B98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23DAEF-0AB5-A84B-A291-D799A51196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51725E-9AD0-004D-ADA8-4C1EEEF871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A645F-E76A-C147-BF2C-50CD6CAB0EB1}" type="datetimeFigureOut">
              <a:rPr lang="pl-PL" smtClean="0"/>
              <a:t>11.06.2019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25BD85-250D-AC4D-A212-B42EDB9CB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B6D23D-E5A6-E048-97A0-3890677D9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0F92C-D38B-9B4E-9B40-396C22A9092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671447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B0067-FFF5-6F48-857B-38087293B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800E29-91AB-6F4C-B256-A4435820E4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EE8DD3-434E-8D48-BE14-D78A8DD65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A645F-E76A-C147-BF2C-50CD6CAB0EB1}" type="datetimeFigureOut">
              <a:rPr lang="pl-PL" smtClean="0"/>
              <a:t>11.06.2019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D971F1-1578-2043-A0FC-91D412F0B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07DE00-E09C-7947-AD16-8276715AB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0F92C-D38B-9B4E-9B40-396C22A9092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1025120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41225-8EE8-5645-8A42-7D39D8CAD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FAE0D6-616D-C44C-8A73-6115AA2096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7F0602-FE21-C242-B1BC-DA28651200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B60F80-F81C-7747-985D-521B59A368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A645F-E76A-C147-BF2C-50CD6CAB0EB1}" type="datetimeFigureOut">
              <a:rPr lang="pl-PL" smtClean="0"/>
              <a:t>11.06.2019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935AF3-D4D7-D649-81A2-9DD7F3103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54C94C-5958-354E-8DE6-CB712EE1E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0F92C-D38B-9B4E-9B40-396C22A9092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4040123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DDFCF-C999-1A40-9E6F-0B0B52721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6DD889-10F1-734D-893A-5BF0817BA2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A709AA-C3AA-BB47-ADC2-BB4A8156AA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554B35-DEAE-AB45-90F6-2B0B31F01E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0E2FAF-7DED-6D48-A64D-1827529CAB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85CE290-FD1F-0A4C-9E1D-CC35463D5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A645F-E76A-C147-BF2C-50CD6CAB0EB1}" type="datetimeFigureOut">
              <a:rPr lang="pl-PL" smtClean="0"/>
              <a:t>11.06.2019</a:t>
            </a:fld>
            <a:endParaRPr lang="pl-P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FBA9A3-4668-A242-9688-37BED0661E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624511-3212-6841-9B25-E3B7C7505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0F92C-D38B-9B4E-9B40-396C22A9092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70964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E8CFD-7041-9743-AB60-46BCBBE7E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C474AE-AB53-0240-951A-80758E2C8D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A645F-E76A-C147-BF2C-50CD6CAB0EB1}" type="datetimeFigureOut">
              <a:rPr lang="pl-PL" smtClean="0"/>
              <a:t>11.06.2019</a:t>
            </a:fld>
            <a:endParaRPr lang="pl-P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3F1A21-49EC-F042-9B05-35BEFC201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3EA3C3-B452-4B4B-ABB6-C3A2608A5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0F92C-D38B-9B4E-9B40-396C22A9092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59052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6B51C1-F621-6F4C-B511-C38F2E2D6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A645F-E76A-C147-BF2C-50CD6CAB0EB1}" type="datetimeFigureOut">
              <a:rPr lang="pl-PL" smtClean="0"/>
              <a:t>11.06.2019</a:t>
            </a:fld>
            <a:endParaRPr lang="pl-P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2CB0A4-6A16-0841-A82C-AC5E1465A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6B8EFE-58DF-064E-A589-BE80C287E2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0F92C-D38B-9B4E-9B40-396C22A9092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2492097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69C17-C5F9-1141-9B94-4F29CCFEA3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29C882-9E7B-094D-9F50-A04CF39448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4F8929-0559-174B-B64F-07DCDBACCC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3CCBCA-AE1E-434F-9F14-A56D6643E3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A645F-E76A-C147-BF2C-50CD6CAB0EB1}" type="datetimeFigureOut">
              <a:rPr lang="pl-PL" smtClean="0"/>
              <a:t>11.06.2019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071867-B4B7-3641-9904-94321809C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B0593D-9E67-0C4C-B95E-5406F3E32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0F92C-D38B-9B4E-9B40-396C22A9092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851535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78866-4D0B-0847-8D60-C5F8CB9D04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27A3513-3B07-DC44-A674-2A7D242A7A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44C957-8EDA-9C44-86B7-6D2CF9E3B5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2DDB3D-B96D-1947-A7B7-C788613825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A645F-E76A-C147-BF2C-50CD6CAB0EB1}" type="datetimeFigureOut">
              <a:rPr lang="pl-PL" smtClean="0"/>
              <a:t>11.06.2019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A110E5-5D6A-4F4B-8168-5EF8F8B82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AFF3AC-BAF8-C645-869C-44CDE6AAF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0F92C-D38B-9B4E-9B40-396C22A9092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651862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F6656C-1D41-3744-9E9A-DE0C154942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FC9560-3401-A649-90DF-E89521358D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33A191-798E-AD45-AC3A-EF79BC8572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BA645F-E76A-C147-BF2C-50CD6CAB0EB1}" type="datetimeFigureOut">
              <a:rPr lang="pl-PL" smtClean="0"/>
              <a:t>11.06.2019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13B54F-661D-6444-9EE0-003D1CF564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D88F9A-3024-4543-9FB2-9BFE867B16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40F92C-D38B-9B4E-9B40-396C22A9092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6019644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github.com/mateuszdyminski" TargetMode="External"/><Relationship Id="rId2" Type="http://schemas.openxmlformats.org/officeDocument/2006/relationships/hyperlink" Target="https://www.meetup.com/GoWroc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linkedin.com/in/mdyminski" TargetMode="External"/><Relationship Id="rId4" Type="http://schemas.openxmlformats.org/officeDocument/2006/relationships/hyperlink" Target="http://twitter.com/m_dyminski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://localhost:8080/api/users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A174137-885F-4741-AAFE-A4CB3BC744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433" r="7859" b="5652"/>
          <a:stretch/>
        </p:blipFill>
        <p:spPr>
          <a:xfrm>
            <a:off x="4818888" y="1"/>
            <a:ext cx="7373112" cy="6857999"/>
          </a:xfrm>
          <a:prstGeom prst="rect">
            <a:avLst/>
          </a:prstGeom>
        </p:spPr>
      </p:pic>
      <p:sp>
        <p:nvSpPr>
          <p:cNvPr id="13" name="Freeform 8">
            <a:extLst>
              <a:ext uri="{FF2B5EF4-FFF2-40B4-BE49-F238E27FC236}">
                <a16:creationId xmlns:a16="http://schemas.microsoft.com/office/drawing/2014/main" id="{9225B0D8-E56E-4ACC-A464-81F4062765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1" y="-478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8F5D1B28-3976-4367-807C-CAD629CDD8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2" y="-478"/>
            <a:ext cx="8078052" cy="6858478"/>
          </a:xfrm>
          <a:custGeom>
            <a:avLst/>
            <a:gdLst>
              <a:gd name="connsiteX0" fmla="*/ 0 w 8078052"/>
              <a:gd name="connsiteY0" fmla="*/ 0 h 6858478"/>
              <a:gd name="connsiteX1" fmla="*/ 3829872 w 8078052"/>
              <a:gd name="connsiteY1" fmla="*/ 0 h 6858478"/>
              <a:gd name="connsiteX2" fmla="*/ 4896100 w 8078052"/>
              <a:gd name="connsiteY2" fmla="*/ 0 h 6858478"/>
              <a:gd name="connsiteX3" fmla="*/ 4901677 w 8078052"/>
              <a:gd name="connsiteY3" fmla="*/ 0 h 6858478"/>
              <a:gd name="connsiteX4" fmla="*/ 8078052 w 8078052"/>
              <a:gd name="connsiteY4" fmla="*/ 6858478 h 6858478"/>
              <a:gd name="connsiteX5" fmla="*/ 653497 w 8078052"/>
              <a:gd name="connsiteY5" fmla="*/ 6858478 h 6858478"/>
              <a:gd name="connsiteX6" fmla="*/ 653757 w 8078052"/>
              <a:gd name="connsiteY6" fmla="*/ 6857916 h 6858478"/>
              <a:gd name="connsiteX7" fmla="*/ 0 w 8078052"/>
              <a:gd name="connsiteY7" fmla="*/ 6857916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2" h="6858478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8078052" y="6858478"/>
                </a:lnTo>
                <a:lnTo>
                  <a:pt x="653497" y="6858478"/>
                </a:lnTo>
                <a:lnTo>
                  <a:pt x="653757" y="6857916"/>
                </a:lnTo>
                <a:lnTo>
                  <a:pt x="0" y="6857916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672" y="2600324"/>
            <a:ext cx="5058370" cy="3320973"/>
          </a:xfrm>
        </p:spPr>
        <p:txBody>
          <a:bodyPr anchor="t">
            <a:normAutofit/>
          </a:bodyPr>
          <a:lstStyle/>
          <a:p>
            <a:pPr algn="l"/>
            <a:r>
              <a:rPr lang="pl-PL" sz="5400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Diagnose</a:t>
            </a:r>
            <a:r>
              <a:rPr lang="pl-PL" sz="5400" dirty="0"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pl-PL" sz="5400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your</a:t>
            </a:r>
            <a:r>
              <a:rPr lang="pl-PL" sz="5400" dirty="0"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pl-PL" sz="5400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Golang</a:t>
            </a:r>
            <a:r>
              <a:rPr lang="pl-PL" sz="5400" dirty="0"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pl-PL" sz="5400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App</a:t>
            </a:r>
            <a:r>
              <a:rPr lang="pl-PL" sz="5400" dirty="0"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pl-PL" sz="5400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anytime</a:t>
            </a:r>
            <a:r>
              <a:rPr lang="pl-PL" sz="5400" dirty="0"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pl-PL" sz="5400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anywhere</a:t>
            </a:r>
            <a:r>
              <a:rPr lang="pl-PL" sz="5400" dirty="0">
                <a:latin typeface="Roboto Medium" panose="02000000000000000000" pitchFamily="2" charset="0"/>
                <a:ea typeface="Roboto Medium" panose="02000000000000000000" pitchFamily="2" charset="0"/>
              </a:rPr>
              <a:t>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F10958-9D40-B04B-8C45-DF1EEF3A40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672" y="1300450"/>
            <a:ext cx="4167376" cy="1155525"/>
          </a:xfrm>
        </p:spPr>
        <p:txBody>
          <a:bodyPr anchor="b">
            <a:normAutofit/>
          </a:bodyPr>
          <a:lstStyle/>
          <a:p>
            <a:pPr algn="l"/>
            <a:r>
              <a:rPr lang="pl-PL" sz="2000">
                <a:latin typeface="Roboto" panose="02000000000000000000" pitchFamily="2" charset="0"/>
                <a:ea typeface="Roboto" panose="02000000000000000000" pitchFamily="2" charset="0"/>
              </a:rPr>
              <a:t>Mateusz Dymiński</a:t>
            </a:r>
          </a:p>
        </p:txBody>
      </p:sp>
    </p:spTree>
    <p:extLst>
      <p:ext uri="{BB962C8B-B14F-4D97-AF65-F5344CB8AC3E}">
        <p14:creationId xmlns:p14="http://schemas.microsoft.com/office/powerpoint/2010/main" val="12080890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0EE5E9-2AFB-0A49-995A-72A7926ACEB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138" b="14592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Instrumenting</a:t>
            </a:r>
            <a:endParaRPr lang="pl-PL" dirty="0">
              <a:solidFill>
                <a:srgbClr val="FFFFFF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84257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716754D-D931-8941-8299-46722B5904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10" t="9091" r="28151"/>
          <a:stretch/>
        </p:blipFill>
        <p:spPr>
          <a:xfrm>
            <a:off x="4818888" y="1"/>
            <a:ext cx="7373112" cy="6857999"/>
          </a:xfrm>
          <a:prstGeom prst="rect">
            <a:avLst/>
          </a:prstGeom>
        </p:spPr>
      </p:pic>
      <p:sp>
        <p:nvSpPr>
          <p:cNvPr id="25" name="Freeform 8">
            <a:extLst>
              <a:ext uri="{FF2B5EF4-FFF2-40B4-BE49-F238E27FC236}">
                <a16:creationId xmlns:a16="http://schemas.microsoft.com/office/drawing/2014/main" id="{9225B0D8-E56E-4ACC-A464-81F4062765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1" y="-478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 11">
            <a:extLst>
              <a:ext uri="{FF2B5EF4-FFF2-40B4-BE49-F238E27FC236}">
                <a16:creationId xmlns:a16="http://schemas.microsoft.com/office/drawing/2014/main" id="{8F5D1B28-3976-4367-807C-CAD629CDD8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2" y="-478"/>
            <a:ext cx="8078052" cy="6858478"/>
          </a:xfrm>
          <a:custGeom>
            <a:avLst/>
            <a:gdLst>
              <a:gd name="connsiteX0" fmla="*/ 0 w 8078052"/>
              <a:gd name="connsiteY0" fmla="*/ 0 h 6858478"/>
              <a:gd name="connsiteX1" fmla="*/ 3829872 w 8078052"/>
              <a:gd name="connsiteY1" fmla="*/ 0 h 6858478"/>
              <a:gd name="connsiteX2" fmla="*/ 4896100 w 8078052"/>
              <a:gd name="connsiteY2" fmla="*/ 0 h 6858478"/>
              <a:gd name="connsiteX3" fmla="*/ 4901677 w 8078052"/>
              <a:gd name="connsiteY3" fmla="*/ 0 h 6858478"/>
              <a:gd name="connsiteX4" fmla="*/ 8078052 w 8078052"/>
              <a:gd name="connsiteY4" fmla="*/ 6858478 h 6858478"/>
              <a:gd name="connsiteX5" fmla="*/ 653497 w 8078052"/>
              <a:gd name="connsiteY5" fmla="*/ 6858478 h 6858478"/>
              <a:gd name="connsiteX6" fmla="*/ 653757 w 8078052"/>
              <a:gd name="connsiteY6" fmla="*/ 6857916 h 6858478"/>
              <a:gd name="connsiteX7" fmla="*/ 0 w 8078052"/>
              <a:gd name="connsiteY7" fmla="*/ 6857916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2" h="6858478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8078052" y="6858478"/>
                </a:lnTo>
                <a:lnTo>
                  <a:pt x="653497" y="6858478"/>
                </a:lnTo>
                <a:lnTo>
                  <a:pt x="653757" y="6857916"/>
                </a:lnTo>
                <a:lnTo>
                  <a:pt x="0" y="6857916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672" y="2600324"/>
            <a:ext cx="5058370" cy="3320973"/>
          </a:xfrm>
        </p:spPr>
        <p:txBody>
          <a:bodyPr anchor="t">
            <a:normAutofit/>
          </a:bodyPr>
          <a:lstStyle/>
          <a:p>
            <a:pPr algn="l"/>
            <a:r>
              <a:rPr lang="pl-PL" sz="5400">
                <a:latin typeface="Roboto Medium" panose="02000000000000000000" pitchFamily="2" charset="0"/>
                <a:ea typeface="Roboto Medium" panose="02000000000000000000" pitchFamily="2" charset="0"/>
              </a:rPr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19762986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3F0F9-0CD6-5F49-BCBC-42D73F00FA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Whoami</a:t>
            </a:r>
            <a:endParaRPr lang="pl-PL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Mateusz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Dymiński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	</a:t>
            </a:r>
          </a:p>
          <a:p>
            <a:pPr>
              <a:buClr>
                <a:srgbClr val="00B0F0"/>
              </a:buClr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Software Developer at Nokia</a:t>
            </a:r>
          </a:p>
          <a:p>
            <a:pPr>
              <a:buClr>
                <a:srgbClr val="00B0F0"/>
              </a:buClr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9+ exp with Java</a:t>
            </a:r>
          </a:p>
          <a:p>
            <a:pPr>
              <a:buClr>
                <a:srgbClr val="00B0F0"/>
              </a:buClr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5+ exp with Go</a:t>
            </a:r>
          </a:p>
          <a:p>
            <a:pPr>
              <a:buClr>
                <a:srgbClr val="00B0F0"/>
              </a:buClr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One of the organizer </a:t>
            </a:r>
            <a:r>
              <a:rPr lang="en-US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GoWroc - Golang Wroclaw Meetup</a:t>
            </a:r>
            <a:endParaRPr lang="en-US" dirty="0">
              <a:solidFill>
                <a:schemeClr val="accent4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rgbClr val="00B0F0"/>
              </a:buClr>
            </a:pP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Github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: </a:t>
            </a:r>
            <a:r>
              <a:rPr lang="en-US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github.com/mateuszdyminski</a:t>
            </a:r>
            <a:endParaRPr lang="en-US" dirty="0">
              <a:solidFill>
                <a:schemeClr val="accent4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rgbClr val="00B0F0"/>
              </a:buClr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Twitter: </a:t>
            </a:r>
            <a:r>
              <a:rPr lang="en-US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@m_dyminski</a:t>
            </a:r>
            <a:endParaRPr lang="en-US" dirty="0">
              <a:solidFill>
                <a:schemeClr val="accent4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rgbClr val="00B0F0"/>
              </a:buClr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LinkedIn: </a:t>
            </a:r>
            <a:r>
              <a:rPr lang="en-US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linkedin.com/in/mdyminski</a:t>
            </a:r>
            <a:endParaRPr lang="en-US" dirty="0">
              <a:solidFill>
                <a:schemeClr val="accent4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30582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D339A3-3C4D-6743-8655-628D13AB59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sz="4000" dirty="0">
                <a:latin typeface="Roboto" panose="02000000000000000000" pitchFamily="2" charset="0"/>
                <a:ea typeface="Roboto" panose="02000000000000000000" pitchFamily="2" charset="0"/>
              </a:rPr>
              <a:t>Debugging </a:t>
            </a:r>
          </a:p>
          <a:p>
            <a:r>
              <a:rPr lang="pl-PL" sz="4000" dirty="0" err="1">
                <a:latin typeface="Roboto" panose="02000000000000000000" pitchFamily="2" charset="0"/>
                <a:ea typeface="Roboto" panose="02000000000000000000" pitchFamily="2" charset="0"/>
              </a:rPr>
              <a:t>Profiling</a:t>
            </a:r>
            <a:endParaRPr lang="pl-PL" sz="4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pl-PL" sz="4000" dirty="0" err="1">
                <a:latin typeface="Roboto" panose="02000000000000000000" pitchFamily="2" charset="0"/>
                <a:ea typeface="Roboto" panose="02000000000000000000" pitchFamily="2" charset="0"/>
              </a:rPr>
              <a:t>Tracing</a:t>
            </a:r>
            <a:endParaRPr lang="pl-PL" sz="4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pl-PL" sz="4000" dirty="0">
                <a:latin typeface="Roboto" panose="02000000000000000000" pitchFamily="2" charset="0"/>
                <a:ea typeface="Roboto" panose="02000000000000000000" pitchFamily="2" charset="0"/>
              </a:rPr>
              <a:t>Instrumentation</a:t>
            </a:r>
          </a:p>
          <a:p>
            <a:pPr marL="0" indent="0">
              <a:buNone/>
            </a:pP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9249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9377" y="236984"/>
            <a:ext cx="9144001" cy="599728"/>
          </a:xfrm>
        </p:spPr>
        <p:txBody>
          <a:bodyPr>
            <a:normAutofit fontScale="90000"/>
          </a:bodyPr>
          <a:lstStyle/>
          <a:p>
            <a:r>
              <a:rPr lang="en-US" dirty="0"/>
              <a:t>REST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9377" y="836712"/>
            <a:ext cx="10873207" cy="5976664"/>
          </a:xfrm>
          <a:solidFill>
            <a:srgbClr val="424242"/>
          </a:solidFill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200" dirty="0" err="1">
                <a:solidFill>
                  <a:srgbClr val="569CD6"/>
                </a:solidFill>
                <a:latin typeface="Menlo" charset="0"/>
              </a:rPr>
              <a:t>func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 (r *</a:t>
            </a:r>
            <a:r>
              <a:rPr lang="en-US" sz="1200" dirty="0" err="1">
                <a:solidFill>
                  <a:srgbClr val="D4D4D4"/>
                </a:solidFill>
                <a:latin typeface="Menlo" charset="0"/>
              </a:rPr>
              <a:t>UserRest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) </a:t>
            </a:r>
            <a:r>
              <a:rPr lang="en-US" sz="1200" dirty="0">
                <a:solidFill>
                  <a:srgbClr val="DCDCAA"/>
                </a:solidFill>
                <a:latin typeface="Menlo" charset="0"/>
              </a:rPr>
              <a:t>Users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(w </a:t>
            </a:r>
            <a:r>
              <a:rPr lang="en-US" sz="1200" dirty="0" err="1">
                <a:solidFill>
                  <a:srgbClr val="D4D4D4"/>
                </a:solidFill>
                <a:latin typeface="Menlo" charset="0"/>
              </a:rPr>
              <a:t>http.ResponseWriter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, </a:t>
            </a:r>
            <a:r>
              <a:rPr lang="en-US" sz="1200" dirty="0" err="1">
                <a:solidFill>
                  <a:srgbClr val="D4D4D4"/>
                </a:solidFill>
                <a:latin typeface="Menlo" charset="0"/>
              </a:rPr>
              <a:t>req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 *</a:t>
            </a:r>
            <a:r>
              <a:rPr lang="en-US" sz="1200" dirty="0" err="1">
                <a:solidFill>
                  <a:srgbClr val="D4D4D4"/>
                </a:solidFill>
                <a:latin typeface="Menlo" charset="0"/>
              </a:rPr>
              <a:t>http.Request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rgbClr val="D4D4D4"/>
                </a:solidFill>
                <a:latin typeface="Menlo" charset="0"/>
              </a:rPr>
              <a:t>    </a:t>
            </a:r>
            <a:r>
              <a:rPr lang="en-US" sz="1200" dirty="0">
                <a:solidFill>
                  <a:srgbClr val="9CDCFE"/>
                </a:solidFill>
                <a:latin typeface="Menlo" charset="0"/>
              </a:rPr>
              <a:t>rows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, </a:t>
            </a:r>
            <a:r>
              <a:rPr lang="en-US" sz="1200" dirty="0">
                <a:solidFill>
                  <a:srgbClr val="9CDCFE"/>
                </a:solidFill>
                <a:latin typeface="Menlo" charset="0"/>
              </a:rPr>
              <a:t>err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 := </a:t>
            </a:r>
            <a:r>
              <a:rPr lang="en-US" sz="1200" dirty="0" err="1">
                <a:solidFill>
                  <a:srgbClr val="D4D4D4"/>
                </a:solidFill>
                <a:latin typeface="Menlo" charset="0"/>
              </a:rPr>
              <a:t>r.db.</a:t>
            </a:r>
            <a:r>
              <a:rPr lang="en-US" sz="1200" dirty="0" err="1">
                <a:solidFill>
                  <a:srgbClr val="DCDCAA"/>
                </a:solidFill>
                <a:latin typeface="Menlo" charset="0"/>
              </a:rPr>
              <a:t>Query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(</a:t>
            </a:r>
            <a:r>
              <a:rPr lang="en-US" sz="1200" dirty="0">
                <a:solidFill>
                  <a:srgbClr val="CE9178"/>
                </a:solidFill>
                <a:latin typeface="Menlo" charset="0"/>
              </a:rPr>
              <a:t>"SELECT * FROM users"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rgbClr val="D4D4D4"/>
                </a:solidFill>
                <a:latin typeface="Menlo" charset="0"/>
              </a:rPr>
              <a:t>    </a:t>
            </a:r>
            <a:r>
              <a:rPr lang="en-US" sz="1200" dirty="0">
                <a:solidFill>
                  <a:srgbClr val="C586C0"/>
                </a:solidFill>
                <a:latin typeface="Menlo" charset="0"/>
              </a:rPr>
              <a:t>if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 err != </a:t>
            </a:r>
            <a:r>
              <a:rPr lang="en-US" sz="1200" dirty="0">
                <a:solidFill>
                  <a:srgbClr val="569CD6"/>
                </a:solidFill>
                <a:latin typeface="Menlo" charset="0"/>
              </a:rPr>
              <a:t>nil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rgbClr val="D4D4D4"/>
                </a:solidFill>
                <a:latin typeface="Menlo" charset="0"/>
              </a:rPr>
              <a:t>        </a:t>
            </a:r>
            <a:r>
              <a:rPr lang="en-US" sz="1200" dirty="0" err="1">
                <a:solidFill>
                  <a:srgbClr val="DCDCAA"/>
                </a:solidFill>
                <a:latin typeface="Menlo" charset="0"/>
              </a:rPr>
              <a:t>WriteErr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(w, err, </a:t>
            </a:r>
            <a:r>
              <a:rPr lang="en-US" sz="1200" dirty="0" err="1">
                <a:solidFill>
                  <a:srgbClr val="D4D4D4"/>
                </a:solidFill>
                <a:latin typeface="Menlo" charset="0"/>
              </a:rPr>
              <a:t>http.StatusInternalServerError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rgbClr val="D4D4D4"/>
                </a:solidFill>
                <a:latin typeface="Menlo" charset="0"/>
              </a:rPr>
              <a:t>        </a:t>
            </a:r>
            <a:r>
              <a:rPr lang="en-US" sz="1200" dirty="0">
                <a:solidFill>
                  <a:srgbClr val="C586C0"/>
                </a:solidFill>
                <a:latin typeface="Menlo" charset="0"/>
              </a:rPr>
              <a:t>return</a:t>
            </a:r>
            <a:endParaRPr lang="en-US" sz="120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rgbClr val="D4D4D4"/>
                </a:solidFill>
                <a:latin typeface="Menlo" charset="0"/>
              </a:rPr>
              <a:t>    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br>
              <a:rPr lang="en-US" sz="1200" dirty="0">
                <a:solidFill>
                  <a:srgbClr val="D4D4D4"/>
                </a:solidFill>
                <a:latin typeface="Menlo" charset="0"/>
              </a:rPr>
            </a:br>
            <a:r>
              <a:rPr lang="en-US" sz="1200" dirty="0">
                <a:solidFill>
                  <a:srgbClr val="D4D4D4"/>
                </a:solidFill>
                <a:latin typeface="Menlo" charset="0"/>
              </a:rPr>
              <a:t>    </a:t>
            </a:r>
            <a:r>
              <a:rPr lang="en-US" sz="1200" dirty="0">
                <a:solidFill>
                  <a:srgbClr val="9CDCFE"/>
                </a:solidFill>
                <a:latin typeface="Menlo" charset="0"/>
              </a:rPr>
              <a:t>users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 := </a:t>
            </a:r>
            <a:r>
              <a:rPr lang="en-US" sz="1200" dirty="0">
                <a:solidFill>
                  <a:srgbClr val="DCDCAA"/>
                </a:solidFill>
                <a:latin typeface="Menlo" charset="0"/>
              </a:rPr>
              <a:t>make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([]User, </a:t>
            </a:r>
            <a:r>
              <a:rPr lang="en-US" sz="1200" dirty="0">
                <a:solidFill>
                  <a:srgbClr val="B5CEA8"/>
                </a:solidFill>
                <a:latin typeface="Menlo" charset="0"/>
              </a:rPr>
              <a:t>0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, </a:t>
            </a:r>
            <a:r>
              <a:rPr lang="en-US" sz="1200" dirty="0">
                <a:solidFill>
                  <a:srgbClr val="B5CEA8"/>
                </a:solidFill>
                <a:latin typeface="Menlo" charset="0"/>
              </a:rPr>
              <a:t>0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rgbClr val="D4D4D4"/>
                </a:solidFill>
                <a:latin typeface="Menlo" charset="0"/>
              </a:rPr>
              <a:t>    </a:t>
            </a:r>
            <a:r>
              <a:rPr lang="en-US" sz="1200" dirty="0">
                <a:solidFill>
                  <a:srgbClr val="C586C0"/>
                </a:solidFill>
                <a:latin typeface="Menlo" charset="0"/>
              </a:rPr>
              <a:t>for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200" dirty="0" err="1">
                <a:solidFill>
                  <a:srgbClr val="D4D4D4"/>
                </a:solidFill>
                <a:latin typeface="Menlo" charset="0"/>
              </a:rPr>
              <a:t>rows.</a:t>
            </a:r>
            <a:r>
              <a:rPr lang="en-US" sz="1200" dirty="0" err="1">
                <a:solidFill>
                  <a:srgbClr val="DCDCAA"/>
                </a:solidFill>
                <a:latin typeface="Menlo" charset="0"/>
              </a:rPr>
              <a:t>Next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()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rgbClr val="D4D4D4"/>
                </a:solidFill>
                <a:latin typeface="Menlo" charset="0"/>
              </a:rPr>
              <a:t>        </a:t>
            </a:r>
            <a:r>
              <a:rPr lang="en-US" sz="1200" dirty="0" err="1">
                <a:solidFill>
                  <a:srgbClr val="569CD6"/>
                </a:solidFill>
                <a:latin typeface="Menlo" charset="0"/>
              </a:rPr>
              <a:t>var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200" dirty="0" err="1">
                <a:solidFill>
                  <a:srgbClr val="9CDCFE"/>
                </a:solidFill>
                <a:latin typeface="Menlo" charset="0"/>
              </a:rPr>
              <a:t>uid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200" dirty="0" err="1">
                <a:solidFill>
                  <a:srgbClr val="4EC9B0"/>
                </a:solidFill>
                <a:latin typeface="Menlo" charset="0"/>
              </a:rPr>
              <a:t>int</a:t>
            </a:r>
            <a:endParaRPr lang="en-US" sz="120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rgbClr val="D4D4D4"/>
                </a:solidFill>
                <a:latin typeface="Menlo" charset="0"/>
              </a:rPr>
              <a:t>        </a:t>
            </a:r>
            <a:r>
              <a:rPr lang="en-US" sz="1200" dirty="0" err="1">
                <a:solidFill>
                  <a:srgbClr val="569CD6"/>
                </a:solidFill>
                <a:latin typeface="Menlo" charset="0"/>
              </a:rPr>
              <a:t>var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200" dirty="0" err="1">
                <a:solidFill>
                  <a:srgbClr val="9CDCFE"/>
                </a:solidFill>
                <a:latin typeface="Menlo" charset="0"/>
              </a:rPr>
              <a:t>firstName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, </a:t>
            </a:r>
            <a:r>
              <a:rPr lang="en-US" sz="1200" dirty="0" err="1">
                <a:solidFill>
                  <a:srgbClr val="9CDCFE"/>
                </a:solidFill>
                <a:latin typeface="Menlo" charset="0"/>
              </a:rPr>
              <a:t>secondName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200" dirty="0">
                <a:solidFill>
                  <a:srgbClr val="4EC9B0"/>
                </a:solidFill>
                <a:latin typeface="Menlo" charset="0"/>
              </a:rPr>
              <a:t>string</a:t>
            </a:r>
            <a:endParaRPr lang="en-US" sz="120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rgbClr val="D4D4D4"/>
                </a:solidFill>
                <a:latin typeface="Menlo" charset="0"/>
              </a:rPr>
              <a:t>        </a:t>
            </a:r>
            <a:r>
              <a:rPr lang="en-US" sz="1200" dirty="0" err="1">
                <a:solidFill>
                  <a:srgbClr val="569CD6"/>
                </a:solidFill>
                <a:latin typeface="Menlo" charset="0"/>
              </a:rPr>
              <a:t>var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200" dirty="0" err="1">
                <a:solidFill>
                  <a:srgbClr val="9CDCFE"/>
                </a:solidFill>
                <a:latin typeface="Menlo" charset="0"/>
              </a:rPr>
              <a:t>birthDate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200" dirty="0" err="1">
                <a:solidFill>
                  <a:srgbClr val="D4D4D4"/>
                </a:solidFill>
                <a:latin typeface="Menlo" charset="0"/>
              </a:rPr>
              <a:t>time.Time</a:t>
            </a:r>
            <a:endParaRPr lang="en-US" sz="120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rgbClr val="D4D4D4"/>
                </a:solidFill>
                <a:latin typeface="Menlo" charset="0"/>
              </a:rPr>
              <a:t>        </a:t>
            </a:r>
            <a:r>
              <a:rPr lang="en-US" sz="1200" dirty="0">
                <a:solidFill>
                  <a:srgbClr val="9CDCFE"/>
                </a:solidFill>
                <a:latin typeface="Menlo" charset="0"/>
              </a:rPr>
              <a:t>err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 = </a:t>
            </a:r>
            <a:r>
              <a:rPr lang="en-US" sz="1200" dirty="0" err="1">
                <a:solidFill>
                  <a:srgbClr val="D4D4D4"/>
                </a:solidFill>
                <a:latin typeface="Menlo" charset="0"/>
              </a:rPr>
              <a:t>rows.</a:t>
            </a:r>
            <a:r>
              <a:rPr lang="en-US" sz="1200" dirty="0" err="1">
                <a:solidFill>
                  <a:srgbClr val="DCDCAA"/>
                </a:solidFill>
                <a:latin typeface="Menlo" charset="0"/>
              </a:rPr>
              <a:t>Scan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(&amp;</a:t>
            </a:r>
            <a:r>
              <a:rPr lang="en-US" sz="1200" dirty="0" err="1">
                <a:solidFill>
                  <a:srgbClr val="D4D4D4"/>
                </a:solidFill>
                <a:latin typeface="Menlo" charset="0"/>
              </a:rPr>
              <a:t>uid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, &amp;</a:t>
            </a:r>
            <a:r>
              <a:rPr lang="en-US" sz="1200" dirty="0" err="1">
                <a:solidFill>
                  <a:srgbClr val="D4D4D4"/>
                </a:solidFill>
                <a:latin typeface="Menlo" charset="0"/>
              </a:rPr>
              <a:t>firstName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, &amp;</a:t>
            </a:r>
            <a:r>
              <a:rPr lang="en-US" sz="1200" dirty="0" err="1">
                <a:solidFill>
                  <a:srgbClr val="D4D4D4"/>
                </a:solidFill>
                <a:latin typeface="Menlo" charset="0"/>
              </a:rPr>
              <a:t>secondName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, &amp;</a:t>
            </a:r>
            <a:r>
              <a:rPr lang="en-US" sz="1200" dirty="0" err="1">
                <a:solidFill>
                  <a:srgbClr val="D4D4D4"/>
                </a:solidFill>
                <a:latin typeface="Menlo" charset="0"/>
              </a:rPr>
              <a:t>birthDate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rgbClr val="D4D4D4"/>
                </a:solidFill>
                <a:latin typeface="Menlo" charset="0"/>
              </a:rPr>
              <a:t>        </a:t>
            </a:r>
            <a:r>
              <a:rPr lang="en-US" sz="1200" dirty="0">
                <a:solidFill>
                  <a:srgbClr val="C586C0"/>
                </a:solidFill>
                <a:latin typeface="Menlo" charset="0"/>
              </a:rPr>
              <a:t>if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 err != </a:t>
            </a:r>
            <a:r>
              <a:rPr lang="en-US" sz="1200" dirty="0">
                <a:solidFill>
                  <a:srgbClr val="569CD6"/>
                </a:solidFill>
                <a:latin typeface="Menlo" charset="0"/>
              </a:rPr>
              <a:t>nil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rgbClr val="D4D4D4"/>
                </a:solidFill>
                <a:latin typeface="Menlo" charset="0"/>
              </a:rPr>
              <a:t>            </a:t>
            </a:r>
            <a:r>
              <a:rPr lang="en-US" sz="1200" dirty="0" err="1">
                <a:solidFill>
                  <a:srgbClr val="DCDCAA"/>
                </a:solidFill>
                <a:latin typeface="Menlo" charset="0"/>
              </a:rPr>
              <a:t>WriteErr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(w, err, </a:t>
            </a:r>
            <a:r>
              <a:rPr lang="en-US" sz="1200" dirty="0" err="1">
                <a:solidFill>
                  <a:srgbClr val="D4D4D4"/>
                </a:solidFill>
                <a:latin typeface="Menlo" charset="0"/>
              </a:rPr>
              <a:t>http.StatusInternalServerError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rgbClr val="D4D4D4"/>
                </a:solidFill>
                <a:latin typeface="Menlo" charset="0"/>
              </a:rPr>
              <a:t>            </a:t>
            </a:r>
            <a:r>
              <a:rPr lang="en-US" sz="1200" dirty="0">
                <a:solidFill>
                  <a:srgbClr val="C586C0"/>
                </a:solidFill>
                <a:latin typeface="Menlo" charset="0"/>
              </a:rPr>
              <a:t>return</a:t>
            </a:r>
            <a:endParaRPr lang="en-US" sz="120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rgbClr val="D4D4D4"/>
                </a:solidFill>
                <a:latin typeface="Menlo" charset="0"/>
              </a:rPr>
              <a:t>        }</a:t>
            </a:r>
            <a:br>
              <a:rPr lang="en-US" sz="1200" dirty="0">
                <a:solidFill>
                  <a:srgbClr val="D4D4D4"/>
                </a:solidFill>
                <a:latin typeface="Menlo" charset="0"/>
              </a:rPr>
            </a:br>
            <a:r>
              <a:rPr lang="en-US" sz="1200" dirty="0">
                <a:solidFill>
                  <a:srgbClr val="D4D4D4"/>
                </a:solidFill>
                <a:latin typeface="Menlo" charset="0"/>
              </a:rPr>
              <a:t>        </a:t>
            </a:r>
            <a:r>
              <a:rPr lang="en-US" sz="1200" dirty="0">
                <a:solidFill>
                  <a:srgbClr val="9CDCFE"/>
                </a:solidFill>
                <a:latin typeface="Menlo" charset="0"/>
              </a:rPr>
              <a:t>users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 = </a:t>
            </a:r>
            <a:r>
              <a:rPr lang="en-US" sz="1200" dirty="0">
                <a:solidFill>
                  <a:srgbClr val="DCDCAA"/>
                </a:solidFill>
                <a:latin typeface="Menlo" charset="0"/>
              </a:rPr>
              <a:t>append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(users, User{ID: </a:t>
            </a:r>
            <a:r>
              <a:rPr lang="en-US" sz="1200" dirty="0" err="1">
                <a:solidFill>
                  <a:srgbClr val="D4D4D4"/>
                </a:solidFill>
                <a:latin typeface="Menlo" charset="0"/>
              </a:rPr>
              <a:t>uid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, </a:t>
            </a:r>
            <a:r>
              <a:rPr lang="en-US" sz="1200" dirty="0" err="1">
                <a:solidFill>
                  <a:srgbClr val="D4D4D4"/>
                </a:solidFill>
                <a:latin typeface="Menlo" charset="0"/>
              </a:rPr>
              <a:t>FirstName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200" dirty="0" err="1">
                <a:solidFill>
                  <a:srgbClr val="D4D4D4"/>
                </a:solidFill>
                <a:latin typeface="Menlo" charset="0"/>
              </a:rPr>
              <a:t>firstName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, </a:t>
            </a:r>
            <a:r>
              <a:rPr lang="en-US" sz="1200" dirty="0" err="1">
                <a:solidFill>
                  <a:srgbClr val="D4D4D4"/>
                </a:solidFill>
                <a:latin typeface="Menlo" charset="0"/>
              </a:rPr>
              <a:t>SecondName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200" dirty="0" err="1">
                <a:solidFill>
                  <a:srgbClr val="D4D4D4"/>
                </a:solidFill>
                <a:latin typeface="Menlo" charset="0"/>
              </a:rPr>
              <a:t>secondName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, </a:t>
            </a:r>
            <a:r>
              <a:rPr lang="en-US" sz="1200" dirty="0" err="1">
                <a:solidFill>
                  <a:srgbClr val="D4D4D4"/>
                </a:solidFill>
                <a:latin typeface="Menlo" charset="0"/>
              </a:rPr>
              <a:t>BirthDate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200" dirty="0" err="1">
                <a:solidFill>
                  <a:srgbClr val="D4D4D4"/>
                </a:solidFill>
                <a:latin typeface="Menlo" charset="0"/>
              </a:rPr>
              <a:t>birthDate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})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rgbClr val="D4D4D4"/>
                </a:solidFill>
                <a:latin typeface="Menlo" charset="0"/>
              </a:rPr>
              <a:t>    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br>
              <a:rPr lang="en-US" sz="1200" dirty="0">
                <a:solidFill>
                  <a:srgbClr val="D4D4D4"/>
                </a:solidFill>
                <a:latin typeface="Menlo" charset="0"/>
              </a:rPr>
            </a:br>
            <a:r>
              <a:rPr lang="en-US" sz="1200" dirty="0">
                <a:solidFill>
                  <a:srgbClr val="D4D4D4"/>
                </a:solidFill>
                <a:latin typeface="Menlo" charset="0"/>
              </a:rPr>
              <a:t>    </a:t>
            </a:r>
            <a:r>
              <a:rPr lang="en-US" sz="1200" dirty="0">
                <a:solidFill>
                  <a:srgbClr val="C586C0"/>
                </a:solidFill>
                <a:latin typeface="Menlo" charset="0"/>
              </a:rPr>
              <a:t>if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200" dirty="0" err="1">
                <a:solidFill>
                  <a:srgbClr val="D4D4D4"/>
                </a:solidFill>
                <a:latin typeface="Menlo" charset="0"/>
              </a:rPr>
              <a:t>rows.</a:t>
            </a:r>
            <a:r>
              <a:rPr lang="en-US" sz="1200" dirty="0" err="1">
                <a:solidFill>
                  <a:srgbClr val="DCDCAA"/>
                </a:solidFill>
                <a:latin typeface="Menlo" charset="0"/>
              </a:rPr>
              <a:t>Err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() != </a:t>
            </a:r>
            <a:r>
              <a:rPr lang="en-US" sz="1200" dirty="0">
                <a:solidFill>
                  <a:srgbClr val="569CD6"/>
                </a:solidFill>
                <a:latin typeface="Menlo" charset="0"/>
              </a:rPr>
              <a:t>nil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rgbClr val="D4D4D4"/>
                </a:solidFill>
                <a:latin typeface="Menlo" charset="0"/>
              </a:rPr>
              <a:t>        </a:t>
            </a:r>
            <a:r>
              <a:rPr lang="en-US" sz="1200" dirty="0" err="1">
                <a:solidFill>
                  <a:srgbClr val="DCDCAA"/>
                </a:solidFill>
                <a:latin typeface="Menlo" charset="0"/>
              </a:rPr>
              <a:t>WriteErr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(w, </a:t>
            </a:r>
            <a:r>
              <a:rPr lang="en-US" sz="1200" dirty="0" err="1">
                <a:solidFill>
                  <a:srgbClr val="D4D4D4"/>
                </a:solidFill>
                <a:latin typeface="Menlo" charset="0"/>
              </a:rPr>
              <a:t>rows.</a:t>
            </a:r>
            <a:r>
              <a:rPr lang="en-US" sz="1200" dirty="0" err="1">
                <a:solidFill>
                  <a:srgbClr val="DCDCAA"/>
                </a:solidFill>
                <a:latin typeface="Menlo" charset="0"/>
              </a:rPr>
              <a:t>Err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(), </a:t>
            </a:r>
            <a:r>
              <a:rPr lang="en-US" sz="1200" dirty="0" err="1">
                <a:solidFill>
                  <a:srgbClr val="D4D4D4"/>
                </a:solidFill>
                <a:latin typeface="Menlo" charset="0"/>
              </a:rPr>
              <a:t>http.StatusInternalServerError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rgbClr val="D4D4D4"/>
                </a:solidFill>
                <a:latin typeface="Menlo" charset="0"/>
              </a:rPr>
              <a:t>        </a:t>
            </a:r>
            <a:r>
              <a:rPr lang="en-US" sz="1200" dirty="0">
                <a:solidFill>
                  <a:srgbClr val="C586C0"/>
                </a:solidFill>
                <a:latin typeface="Menlo" charset="0"/>
              </a:rPr>
              <a:t>return</a:t>
            </a:r>
            <a:endParaRPr lang="en-US" sz="120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rgbClr val="D4D4D4"/>
                </a:solidFill>
                <a:latin typeface="Menlo" charset="0"/>
              </a:rPr>
              <a:t>    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br>
              <a:rPr lang="en-US" sz="1200" dirty="0">
                <a:solidFill>
                  <a:srgbClr val="D4D4D4"/>
                </a:solidFill>
                <a:latin typeface="Menlo" charset="0"/>
              </a:rPr>
            </a:br>
            <a:r>
              <a:rPr lang="en-US" sz="1200" dirty="0">
                <a:solidFill>
                  <a:srgbClr val="D4D4D4"/>
                </a:solidFill>
                <a:latin typeface="Menlo" charset="0"/>
              </a:rPr>
              <a:t>    </a:t>
            </a:r>
            <a:r>
              <a:rPr lang="en-US" sz="1200" dirty="0" err="1">
                <a:solidFill>
                  <a:srgbClr val="DCDCAA"/>
                </a:solidFill>
                <a:latin typeface="Menlo" charset="0"/>
              </a:rPr>
              <a:t>WriteJSON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(w, users)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rgbClr val="D4D4D4"/>
                </a:solidFill>
                <a:latin typeface="Menlo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14047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Users Service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2" y="1905000"/>
            <a:ext cx="9612559" cy="4114801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Run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512540" y="2636913"/>
            <a:ext cx="9624021" cy="461665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$ go run </a:t>
            </a:r>
            <a:r>
              <a:rPr lang="en-US" sz="2400" dirty="0" err="1">
                <a:solidFill>
                  <a:schemeClr val="accent2"/>
                </a:solidFill>
              </a:rPr>
              <a:t>main.go</a:t>
            </a:r>
            <a:r>
              <a:rPr lang="en-US" sz="2400" dirty="0">
                <a:solidFill>
                  <a:schemeClr val="accent2"/>
                </a:solidFill>
              </a:rPr>
              <a:t> </a:t>
            </a:r>
            <a:r>
              <a:rPr lang="pl-PL" sz="2400" dirty="0">
                <a:solidFill>
                  <a:schemeClr val="accent2"/>
                </a:solidFill>
              </a:rPr>
              <a:t>--</a:t>
            </a:r>
            <a:r>
              <a:rPr lang="en-US" sz="2400" dirty="0" err="1">
                <a:solidFill>
                  <a:schemeClr val="accent2"/>
                </a:solidFill>
              </a:rPr>
              <a:t>db</a:t>
            </a:r>
            <a:r>
              <a:rPr lang="en-US" sz="2400" dirty="0">
                <a:solidFill>
                  <a:schemeClr val="accent2"/>
                </a:solidFill>
              </a:rPr>
              <a:t>-pass=password </a:t>
            </a:r>
            <a:r>
              <a:rPr lang="pl-PL" sz="2400" dirty="0">
                <a:solidFill>
                  <a:schemeClr val="accent2"/>
                </a:solidFill>
              </a:rPr>
              <a:t>--</a:t>
            </a:r>
            <a:r>
              <a:rPr lang="pl-PL" sz="2400" dirty="0" err="1">
                <a:solidFill>
                  <a:schemeClr val="accent2"/>
                </a:solidFill>
              </a:rPr>
              <a:t>db</a:t>
            </a:r>
            <a:r>
              <a:rPr lang="pl-PL" sz="2400" dirty="0">
                <a:solidFill>
                  <a:schemeClr val="accent2"/>
                </a:solidFill>
              </a:rPr>
              <a:t>-host=192.168.99.101:31125</a:t>
            </a:r>
            <a:endParaRPr lang="en-US" sz="2400" dirty="0">
              <a:solidFill>
                <a:schemeClr val="accent2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512540" y="3368826"/>
            <a:ext cx="9612455" cy="461665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B050"/>
                </a:solidFill>
                <a:hlinkClick r:id="rId2"/>
              </a:rPr>
              <a:t>http://localhost:8080/</a:t>
            </a:r>
            <a:r>
              <a:rPr lang="en-US" sz="2400" dirty="0" err="1">
                <a:solidFill>
                  <a:srgbClr val="00B050"/>
                </a:solidFill>
                <a:hlinkClick r:id="rId2"/>
              </a:rPr>
              <a:t>api</a:t>
            </a:r>
            <a:r>
              <a:rPr lang="en-US" sz="2400" dirty="0">
                <a:solidFill>
                  <a:srgbClr val="00B050"/>
                </a:solidFill>
                <a:hlinkClick r:id="rId2"/>
              </a:rPr>
              <a:t>/users</a:t>
            </a:r>
            <a:endParaRPr lang="en-US" sz="240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FB62A10-B719-AE42-85FE-89A64ED8C1BA}"/>
              </a:ext>
            </a:extLst>
          </p:cNvPr>
          <p:cNvSpPr txBox="1">
            <a:spLocks/>
          </p:cNvSpPr>
          <p:nvPr/>
        </p:nvSpPr>
        <p:spPr>
          <a:xfrm>
            <a:off x="1533607" y="4044803"/>
            <a:ext cx="9134391" cy="3742928"/>
          </a:xfrm>
          <a:prstGeom prst="rect">
            <a:avLst/>
          </a:prstGeom>
          <a:solidFill>
            <a:srgbClr val="424242"/>
          </a:solidFill>
        </p:spPr>
        <p:txBody>
          <a:bodyPr vert="horz" lIns="91440" tIns="45720" rIns="91440" bIns="45720" rtlCol="0">
            <a:no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dirty="0" err="1">
                <a:solidFill>
                  <a:srgbClr val="569CD6"/>
                </a:solidFill>
                <a:latin typeface="Menlo" charset="0"/>
              </a:rPr>
              <a:t>apiVersion</a:t>
            </a:r>
            <a:r>
              <a:rPr lang="en-US" sz="18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800" dirty="0">
                <a:solidFill>
                  <a:srgbClr val="CE9178"/>
                </a:solidFill>
                <a:latin typeface="Menlo" charset="0"/>
              </a:rPr>
              <a:t>v1</a:t>
            </a:r>
            <a:endParaRPr lang="en-US" sz="180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srgbClr val="569CD6"/>
                </a:solidFill>
                <a:latin typeface="Menlo" charset="0"/>
              </a:rPr>
              <a:t>kind</a:t>
            </a:r>
            <a:r>
              <a:rPr lang="en-US" sz="18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800" dirty="0">
                <a:solidFill>
                  <a:srgbClr val="CE9178"/>
                </a:solidFill>
                <a:latin typeface="Menlo" charset="0"/>
              </a:rPr>
              <a:t>Service</a:t>
            </a:r>
            <a:endParaRPr lang="en-US" sz="180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srgbClr val="569CD6"/>
                </a:solidFill>
                <a:latin typeface="Menlo" charset="0"/>
              </a:rPr>
              <a:t>metadata</a:t>
            </a:r>
            <a:r>
              <a:rPr lang="en-US" sz="1800" dirty="0">
                <a:solidFill>
                  <a:srgbClr val="D4D4D4"/>
                </a:solidFill>
                <a:latin typeface="Menlo" charset="0"/>
              </a:rPr>
              <a:t>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srgbClr val="569CD6"/>
                </a:solidFill>
                <a:latin typeface="Menlo" charset="0"/>
              </a:rPr>
              <a:t>  name</a:t>
            </a:r>
            <a:r>
              <a:rPr lang="en-US" sz="18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800" dirty="0">
                <a:solidFill>
                  <a:srgbClr val="CE9178"/>
                </a:solidFill>
                <a:latin typeface="Menlo" charset="0"/>
              </a:rPr>
              <a:t>users-go-</a:t>
            </a:r>
            <a:r>
              <a:rPr lang="en-US" sz="1800" dirty="0" err="1">
                <a:solidFill>
                  <a:srgbClr val="CE9178"/>
                </a:solidFill>
                <a:latin typeface="Menlo" charset="0"/>
              </a:rPr>
              <a:t>api</a:t>
            </a:r>
            <a:endParaRPr lang="en-US" sz="180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srgbClr val="569CD6"/>
                </a:solidFill>
                <a:latin typeface="Menlo" charset="0"/>
              </a:rPr>
              <a:t>spec</a:t>
            </a:r>
            <a:r>
              <a:rPr lang="en-US" sz="1800" dirty="0">
                <a:solidFill>
                  <a:srgbClr val="D4D4D4"/>
                </a:solidFill>
                <a:latin typeface="Menlo" charset="0"/>
              </a:rPr>
              <a:t>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srgbClr val="569CD6"/>
                </a:solidFill>
                <a:latin typeface="Menlo" charset="0"/>
              </a:rPr>
              <a:t>  type</a:t>
            </a:r>
            <a:r>
              <a:rPr lang="en-US" sz="18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800" dirty="0" err="1">
                <a:solidFill>
                  <a:srgbClr val="CE9178"/>
                </a:solidFill>
                <a:latin typeface="Menlo" charset="0"/>
              </a:rPr>
              <a:t>NodePort</a:t>
            </a:r>
            <a:endParaRPr lang="en-US" sz="180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srgbClr val="569CD6"/>
                </a:solidFill>
                <a:latin typeface="Menlo" charset="0"/>
              </a:rPr>
              <a:t>  ports</a:t>
            </a:r>
            <a:r>
              <a:rPr lang="en-US" sz="1800" dirty="0">
                <a:solidFill>
                  <a:srgbClr val="D4D4D4"/>
                </a:solidFill>
                <a:latin typeface="Menlo" charset="0"/>
              </a:rPr>
              <a:t>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srgbClr val="D4D4D4"/>
                </a:solidFill>
                <a:latin typeface="Menlo" charset="0"/>
              </a:rPr>
              <a:t>  - </a:t>
            </a:r>
            <a:r>
              <a:rPr lang="en-US" sz="1800" dirty="0">
                <a:solidFill>
                  <a:srgbClr val="569CD6"/>
                </a:solidFill>
                <a:latin typeface="Menlo" charset="0"/>
              </a:rPr>
              <a:t>port</a:t>
            </a:r>
            <a:r>
              <a:rPr lang="en-US" sz="18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800" dirty="0">
                <a:solidFill>
                  <a:srgbClr val="B5CEA8"/>
                </a:solidFill>
                <a:latin typeface="Menlo" charset="0"/>
              </a:rPr>
              <a:t>8080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srgbClr val="B5CEA8"/>
                </a:solidFill>
                <a:latin typeface="Menlo" charset="0"/>
              </a:rPr>
              <a:t>    </a:t>
            </a:r>
            <a:r>
              <a:rPr lang="en-US" sz="1800" dirty="0" err="1">
                <a:solidFill>
                  <a:srgbClr val="569CD6"/>
                </a:solidFill>
                <a:latin typeface="Menlo" charset="0"/>
              </a:rPr>
              <a:t>nodePort</a:t>
            </a:r>
            <a:r>
              <a:rPr lang="en-US" sz="18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800" dirty="0">
                <a:solidFill>
                  <a:srgbClr val="B5CEA8"/>
                </a:solidFill>
                <a:latin typeface="Menlo" charset="0"/>
              </a:rPr>
              <a:t>31001</a:t>
            </a:r>
            <a:endParaRPr lang="en-US" sz="180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srgbClr val="569CD6"/>
                </a:solidFill>
                <a:latin typeface="Menlo" charset="0"/>
              </a:rPr>
              <a:t>  selector</a:t>
            </a:r>
            <a:r>
              <a:rPr lang="en-US" sz="1800" dirty="0">
                <a:solidFill>
                  <a:srgbClr val="D4D4D4"/>
                </a:solidFill>
                <a:latin typeface="Menlo" charset="0"/>
              </a:rPr>
              <a:t>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srgbClr val="569CD6"/>
                </a:solidFill>
                <a:latin typeface="Menlo" charset="0"/>
              </a:rPr>
              <a:t>    app</a:t>
            </a:r>
            <a:r>
              <a:rPr lang="en-US" sz="18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800" dirty="0">
                <a:solidFill>
                  <a:srgbClr val="CE9178"/>
                </a:solidFill>
                <a:latin typeface="Menlo" charset="0"/>
              </a:rPr>
              <a:t>users-go-</a:t>
            </a:r>
            <a:r>
              <a:rPr lang="en-US" sz="1800" dirty="0" err="1">
                <a:solidFill>
                  <a:srgbClr val="CE9178"/>
                </a:solidFill>
                <a:latin typeface="Menlo" charset="0"/>
              </a:rPr>
              <a:t>api</a:t>
            </a:r>
            <a:endParaRPr lang="en-US" sz="1800" b="0" dirty="0">
              <a:solidFill>
                <a:srgbClr val="D4D4D4"/>
              </a:solidFill>
              <a:effectLst/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2267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455418-374C-5D43-B347-EB094A4B212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122362"/>
            <a:ext cx="12191979" cy="2900518"/>
          </a:xfrm>
        </p:spPr>
        <p:txBody>
          <a:bodyPr>
            <a:normAutofit/>
          </a:bodyPr>
          <a:lstStyle/>
          <a:p>
            <a:r>
              <a:rPr lang="pl-PL" sz="4800" dirty="0">
                <a:latin typeface="Roboto" panose="02000000000000000000" pitchFamily="2" charset="0"/>
                <a:ea typeface="Roboto" panose="02000000000000000000" pitchFamily="2" charset="0"/>
              </a:rPr>
              <a:t>github.com/mateuszdyminski/go-diagnose</a:t>
            </a:r>
          </a:p>
        </p:txBody>
      </p:sp>
    </p:spTree>
    <p:extLst>
      <p:ext uri="{BB962C8B-B14F-4D97-AF65-F5344CB8AC3E}">
        <p14:creationId xmlns:p14="http://schemas.microsoft.com/office/powerpoint/2010/main" val="19120565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A620D1-6B3B-694C-8A07-03E38FF936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Debugging</a:t>
            </a:r>
          </a:p>
        </p:txBody>
      </p:sp>
    </p:spTree>
    <p:extLst>
      <p:ext uri="{BB962C8B-B14F-4D97-AF65-F5344CB8AC3E}">
        <p14:creationId xmlns:p14="http://schemas.microsoft.com/office/powerpoint/2010/main" val="18629542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B277F2-72C0-A140-BD9C-6814EF5AE0F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Profiling</a:t>
            </a:r>
            <a:endParaRPr lang="pl-PL" dirty="0">
              <a:solidFill>
                <a:srgbClr val="FFFFFF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11619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27E096E-6AD2-1E48-BA66-D20954C53B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Tracing</a:t>
            </a:r>
            <a:endParaRPr lang="pl-PL" dirty="0">
              <a:solidFill>
                <a:srgbClr val="FFFFFF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50097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4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2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</TotalTime>
  <Words>116</Words>
  <Application>Microsoft Macintosh PowerPoint</Application>
  <PresentationFormat>Widescreen</PresentationFormat>
  <Paragraphs>66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Menlo</vt:lpstr>
      <vt:lpstr>Roboto</vt:lpstr>
      <vt:lpstr>Roboto Medium</vt:lpstr>
      <vt:lpstr>Office Theme</vt:lpstr>
      <vt:lpstr>Diagnose your Golang App anytime anywhere!</vt:lpstr>
      <vt:lpstr>Whoami</vt:lpstr>
      <vt:lpstr>Agenda</vt:lpstr>
      <vt:lpstr>REST</vt:lpstr>
      <vt:lpstr>Demo Users Service</vt:lpstr>
      <vt:lpstr>github.com/mateuszdyminski/go-diagnose</vt:lpstr>
      <vt:lpstr>Debugging</vt:lpstr>
      <vt:lpstr>Profiling</vt:lpstr>
      <vt:lpstr>Tracing</vt:lpstr>
      <vt:lpstr>Instrumenting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Diagnose your Golang App anytime anywhere!</dc:title>
  <dc:creator>Dyminski, Mateusz (Nokia - PL/Wroclaw)</dc:creator>
  <cp:lastModifiedBy>Dyminski, Mateusz (Nokia - PL/Wroclaw)</cp:lastModifiedBy>
  <cp:revision>5</cp:revision>
  <dcterms:created xsi:type="dcterms:W3CDTF">2019-06-11T08:19:31Z</dcterms:created>
  <dcterms:modified xsi:type="dcterms:W3CDTF">2019-06-11T08:50:29Z</dcterms:modified>
</cp:coreProperties>
</file>